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D37A7-98CB-4303-ABFA-63C91B87E874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4759-F0FB-4803-815F-C2B5DE064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762257" TargetMode="External"/><Relationship Id="rId2" Type="http://schemas.openxmlformats.org/officeDocument/2006/relationships/hyperlink" Target="http://www.howtogeek.com/181577/e-ink-vs.-lcd-which-screen-is-best-for-read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indle.amaz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Advantages and Disadvantages of e-Book Readers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Eric Moore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 Users Group of Greeley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June 11, 2016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Reader v. Printed 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7" name="Content Placeholder 6" descr="e-rea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 This</a:t>
            </a:r>
            <a:endParaRPr lang="en-US" dirty="0"/>
          </a:p>
        </p:txBody>
      </p:sp>
      <p:pic>
        <p:nvPicPr>
          <p:cNvPr id="8" name="Content Placeholder 7" descr="messy shel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E-ink vs. LCD:  </a:t>
            </a:r>
            <a:r>
              <a:rPr lang="en-US" dirty="0" smtClean="0">
                <a:hlinkClick r:id="rId2"/>
              </a:rPr>
              <a:t>http://www.howtogeek.com/181577/e-ink-vs.-lcd-which-screen-is-best-for-reading/</a:t>
            </a:r>
            <a:endParaRPr lang="en-US" dirty="0" smtClean="0"/>
          </a:p>
          <a:p>
            <a:r>
              <a:rPr lang="en-US" dirty="0" smtClean="0"/>
              <a:t>Reading on LCD vs. e-Ink displays: effects on fatigue and visual strain:  </a:t>
            </a:r>
            <a:r>
              <a:rPr lang="en-US" dirty="0" smtClean="0">
                <a:hlinkClick r:id="rId3"/>
              </a:rPr>
              <a:t>http://www.ncbi.nlm.nih.gov/pubmed/22762257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E-ink</a:t>
            </a:r>
            <a:endParaRPr lang="en-US" dirty="0"/>
          </a:p>
        </p:txBody>
      </p:sp>
      <p:pic>
        <p:nvPicPr>
          <p:cNvPr id="9" name="Content Placeholder 8" descr="Kindle Paperwhite 1st gene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7509" y="2174875"/>
            <a:ext cx="3279569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LCD/Tablet</a:t>
            </a:r>
            <a:endParaRPr lang="en-US" dirty="0"/>
          </a:p>
        </p:txBody>
      </p:sp>
      <p:pic>
        <p:nvPicPr>
          <p:cNvPr id="10" name="Content Placeholder 9" descr="Kindle Fir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E-ink Advantages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power usage; longer battery life (weeks)</a:t>
            </a:r>
          </a:p>
          <a:p>
            <a:r>
              <a:rPr lang="en-US" dirty="0" smtClean="0"/>
              <a:t>Readable in dim light</a:t>
            </a:r>
          </a:p>
          <a:p>
            <a:r>
              <a:rPr lang="en-US" dirty="0" smtClean="0"/>
              <a:t>Readable in bright light (no </a:t>
            </a:r>
            <a:r>
              <a:rPr lang="en-US" dirty="0"/>
              <a:t>g</a:t>
            </a:r>
            <a:r>
              <a:rPr lang="en-US" dirty="0" smtClean="0"/>
              <a:t>lare)</a:t>
            </a:r>
          </a:p>
          <a:p>
            <a:r>
              <a:rPr lang="en-US" dirty="0" smtClean="0"/>
              <a:t>Easier on the eyes? (debatable based upon a 2012 </a:t>
            </a:r>
            <a:r>
              <a:rPr lang="en-US" dirty="0" smtClean="0"/>
              <a:t>NIH study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LCD/Tablet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Brighter display</a:t>
            </a:r>
          </a:p>
          <a:p>
            <a:r>
              <a:rPr lang="en-US" dirty="0" smtClean="0"/>
              <a:t>Full color (e-ink with color is rare)</a:t>
            </a:r>
          </a:p>
          <a:p>
            <a:r>
              <a:rPr lang="en-US" dirty="0" smtClean="0"/>
              <a:t>Faster processor; faster page transitions</a:t>
            </a:r>
          </a:p>
          <a:p>
            <a:r>
              <a:rPr lang="en-US" dirty="0" smtClean="0"/>
              <a:t>Supports other apps such as games, music, video, and internet surfing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E-book Reader</a:t>
            </a:r>
            <a:endParaRPr lang="en-US" dirty="0"/>
          </a:p>
        </p:txBody>
      </p:sp>
      <p:pic>
        <p:nvPicPr>
          <p:cNvPr id="9" name="Content Placeholder 8" descr="Kindle Paperwhite 1st gene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7509" y="2174875"/>
            <a:ext cx="3279569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Printed book</a:t>
            </a:r>
            <a:endParaRPr lang="en-US" dirty="0"/>
          </a:p>
        </p:txBody>
      </p:sp>
      <p:pic>
        <p:nvPicPr>
          <p:cNvPr id="1026" name="Picture 2" descr="C:\Users\Eric\AppData\Local\Microsoft\Windows\Temporary Internet Files\Content.IE5\85Q0NVHR\_30books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191000" cy="388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Reader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Hundreds </a:t>
            </a:r>
            <a:r>
              <a:rPr lang="en-US" dirty="0" smtClean="0"/>
              <a:t>of titles in a small, portable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Titles may be less expensive than print, or even free!</a:t>
            </a:r>
            <a:endParaRPr lang="en-US" dirty="0" smtClean="0"/>
          </a:p>
          <a:p>
            <a:r>
              <a:rPr lang="en-US" dirty="0" smtClean="0"/>
              <a:t>Quick and easy to acquire new titles</a:t>
            </a:r>
          </a:p>
          <a:p>
            <a:r>
              <a:rPr lang="en-US" dirty="0" smtClean="0"/>
              <a:t>Lightweight </a:t>
            </a:r>
            <a:r>
              <a:rPr lang="en-US" dirty="0" smtClean="0"/>
              <a:t>(compared with hefty tomes)</a:t>
            </a:r>
          </a:p>
          <a:p>
            <a:r>
              <a:rPr lang="en-US" dirty="0" smtClean="0"/>
              <a:t>Nothing to become stained, creased, or torn</a:t>
            </a:r>
          </a:p>
          <a:p>
            <a:r>
              <a:rPr lang="en-US" dirty="0" smtClean="0"/>
              <a:t>Built-in light source</a:t>
            </a:r>
          </a:p>
          <a:p>
            <a:r>
              <a:rPr lang="en-US" dirty="0" smtClean="0"/>
              <a:t>Highlighting and notes are easily </a:t>
            </a:r>
            <a:r>
              <a:rPr lang="en-US" dirty="0" smtClean="0"/>
              <a:t>added and changed</a:t>
            </a:r>
            <a:endParaRPr lang="en-US" dirty="0" smtClean="0"/>
          </a:p>
          <a:p>
            <a:r>
              <a:rPr lang="en-US" dirty="0" smtClean="0"/>
              <a:t>Share your notes and highlights with other e-book users</a:t>
            </a:r>
          </a:p>
          <a:p>
            <a:r>
              <a:rPr lang="en-US" dirty="0" smtClean="0"/>
              <a:t>Copy/paste highlights to other media (</a:t>
            </a:r>
            <a:r>
              <a:rPr lang="en-US" dirty="0" smtClean="0">
                <a:hlinkClick r:id="rId2"/>
              </a:rPr>
              <a:t>kindle.amazon.com</a:t>
            </a:r>
            <a:r>
              <a:rPr lang="en-US" dirty="0" smtClean="0"/>
              <a:t> &gt; Your Highlights)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Amazon (naturally!)</a:t>
            </a:r>
          </a:p>
          <a:p>
            <a:r>
              <a:rPr lang="en-US" dirty="0" smtClean="0"/>
              <a:t>Fictionwise</a:t>
            </a:r>
          </a:p>
          <a:p>
            <a:r>
              <a:rPr lang="en-US" dirty="0" smtClean="0"/>
              <a:t>Mobipocket</a:t>
            </a:r>
          </a:p>
          <a:p>
            <a:r>
              <a:rPr lang="en-US" dirty="0" smtClean="0"/>
              <a:t>Baen Ebooks</a:t>
            </a:r>
          </a:p>
          <a:p>
            <a:r>
              <a:rPr lang="en-US" dirty="0" smtClean="0"/>
              <a:t>OverDrive through High Plains Library District</a:t>
            </a:r>
          </a:p>
          <a:p>
            <a:r>
              <a:rPr lang="en-US" dirty="0" smtClean="0"/>
              <a:t>Public domain (free)</a:t>
            </a:r>
          </a:p>
          <a:p>
            <a:pPr lvl="1"/>
            <a:r>
              <a:rPr lang="en-US" dirty="0" smtClean="0"/>
              <a:t>Project Gutenberg</a:t>
            </a:r>
          </a:p>
          <a:p>
            <a:pPr lvl="1"/>
            <a:r>
              <a:rPr lang="en-US" dirty="0" smtClean="0"/>
              <a:t>The Internet Archive</a:t>
            </a:r>
          </a:p>
          <a:p>
            <a:pPr lvl="1"/>
            <a:r>
              <a:rPr lang="en-US" dirty="0" smtClean="0"/>
              <a:t>Retroread</a:t>
            </a:r>
          </a:p>
          <a:p>
            <a:pPr lvl="1"/>
            <a:r>
              <a:rPr lang="en-US" dirty="0" smtClean="0"/>
              <a:t>World Public Library</a:t>
            </a:r>
          </a:p>
          <a:p>
            <a:r>
              <a:rPr lang="en-US" dirty="0" smtClean="0"/>
              <a:t>Many other online </a:t>
            </a:r>
            <a:r>
              <a:rPr lang="en-US" smtClean="0"/>
              <a:t>book sellers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Ease of finding reference material via index</a:t>
            </a:r>
          </a:p>
          <a:p>
            <a:r>
              <a:rPr lang="en-US" dirty="0" smtClean="0"/>
              <a:t>Serendipitous reading (randomly leafing through for interesting passages)</a:t>
            </a:r>
          </a:p>
          <a:p>
            <a:r>
              <a:rPr lang="en-US" dirty="0" smtClean="0"/>
              <a:t>More personal feel (physical touch)</a:t>
            </a:r>
          </a:p>
          <a:p>
            <a:r>
              <a:rPr lang="en-US" dirty="0" smtClean="0"/>
              <a:t>Easier to remember where a passage is</a:t>
            </a:r>
          </a:p>
          <a:p>
            <a:r>
              <a:rPr lang="en-US" dirty="0" smtClean="0"/>
              <a:t>Battery not required (except for a flashlight)</a:t>
            </a:r>
          </a:p>
          <a:p>
            <a:r>
              <a:rPr lang="en-US" dirty="0" smtClean="0"/>
              <a:t>Classy, aesthetic look on a bookshelf</a:t>
            </a:r>
            <a:r>
              <a:rPr lang="en-US" b="1" baseline="30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May be left to your heirs</a:t>
            </a:r>
          </a:p>
          <a:p>
            <a:r>
              <a:rPr lang="en-US" dirty="0" smtClean="0"/>
              <a:t>Cannot be recalled or </a:t>
            </a:r>
            <a:r>
              <a:rPr lang="en-US" dirty="0" smtClean="0"/>
              <a:t>rescinded</a:t>
            </a:r>
          </a:p>
          <a:p>
            <a:r>
              <a:rPr lang="en-US" dirty="0" smtClean="0"/>
              <a:t>No one to watch what you read and annotate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Books v. e-Book Reader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9" name="Content Placeholder 8" descr="boo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 This?</a:t>
            </a:r>
            <a:endParaRPr lang="en-US" dirty="0"/>
          </a:p>
        </p:txBody>
      </p:sp>
      <p:pic>
        <p:nvPicPr>
          <p:cNvPr id="10" name="Content Placeholder 9" descr="e-read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334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Advantages and Disadvantages of e-Book Readers</vt:lpstr>
      <vt:lpstr>Display Types</vt:lpstr>
      <vt:lpstr>E-ink Advantages</vt:lpstr>
      <vt:lpstr>LCD/Tablet Advantages</vt:lpstr>
      <vt:lpstr>Media Types</vt:lpstr>
      <vt:lpstr>E-Book Reader</vt:lpstr>
      <vt:lpstr>Where to Get e-Books</vt:lpstr>
      <vt:lpstr>Printed Book</vt:lpstr>
      <vt:lpstr>Printed Books v. e-Book Reader</vt:lpstr>
      <vt:lpstr>E-Book Reader v. Printed Books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and Disadvantages of e-Books</dc:title>
  <dc:creator>Eric</dc:creator>
  <cp:lastModifiedBy>Eric</cp:lastModifiedBy>
  <cp:revision>27</cp:revision>
  <dcterms:created xsi:type="dcterms:W3CDTF">2016-06-10T19:23:28Z</dcterms:created>
  <dcterms:modified xsi:type="dcterms:W3CDTF">2016-06-11T14:37:41Z</dcterms:modified>
</cp:coreProperties>
</file>